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71" r:id="rId2"/>
    <p:sldId id="404" r:id="rId3"/>
    <p:sldId id="433" r:id="rId4"/>
    <p:sldId id="280" r:id="rId5"/>
    <p:sldId id="264" r:id="rId6"/>
    <p:sldId id="422" r:id="rId7"/>
    <p:sldId id="573" r:id="rId8"/>
    <p:sldId id="424" r:id="rId9"/>
    <p:sldId id="358" r:id="rId10"/>
    <p:sldId id="402" r:id="rId11"/>
    <p:sldId id="574" r:id="rId12"/>
    <p:sldId id="575" r:id="rId13"/>
    <p:sldId id="278" r:id="rId14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D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41337-5606-40B7-8BE0-7A5C54418AB8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D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D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E8038-A3CF-4EA3-AFD2-EBE539840691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6413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A9B8D-0314-7B52-E9E8-3E2670E57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9D5549-2234-A0D1-DBCC-6BB85EA43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139548-A49F-44CB-8C4A-68B71183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5D56C3-AB28-4D97-9ED6-28104B42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41A433-BD16-904E-A3AB-94F00A8B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4201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20794-324C-B9D1-A87C-6942D41F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3CDDE11-8F89-A401-DC7A-A925F2A60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132A49-9D99-E755-B793-B408883F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71A187-506B-D56D-5EB7-E4E5554A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29A85A-3F8A-796A-7F00-23DF2A1F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43233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265D6D-47E7-0670-21F8-11B0803E2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298E36-06E2-BF9D-BC23-291F624E0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40BEB0-6020-9E0E-F867-A85BC5EE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94B0AE-4CFE-3E92-A22B-7429B4FD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98338A-5632-C794-2196-BE1E73BC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16163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B08F2-A40E-6616-1A8B-FDAB075B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7EDF0E-5B7E-15EF-E9E8-B78D9096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AC56CE-70ED-5A32-7BB9-6E62705E7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03562-E98A-90BF-783C-108C7E8E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3F54E8-0493-0A85-A888-3403A56E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18118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C99FC-1C44-6831-8BEE-137A344E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9E8D27-A3E5-5E72-99E0-59628EB6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00054A-F0FC-26C2-7D81-92F43D1F1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3E333A-3F90-5CC6-78FA-191DDD81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84ACAB-71F3-2B70-EB28-490D992B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64623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58A42-F09E-B329-2BC8-EBA70429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6F518A-9D22-7585-53FF-A90B0DADD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1FE6B7-EBDC-9202-D2CA-D6247F445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62B58E-BBBC-8CBB-C2CD-F4524298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0A5D6F-F08C-8A19-D781-F76158F0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E373BB-42A5-5E4D-0367-0C80245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31295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6C732-EE59-5841-EBB3-222BD0A5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AC021D-32E7-4348-D0C7-54F18E5E6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01FCBF-5F45-9B0F-3761-F135C5FE1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9AE8DE-049A-373F-7FEB-D1F980348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2A1ADF-01D5-66D7-2800-2D5947D9B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507ED2-25AF-0B2D-3C21-72B5E7F3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E5E602-CCDE-03D1-76F9-DE236EC7D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4BC7F5-BD7C-254F-4905-5E2C3A18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76260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F641F-B541-A4F9-C4CC-DE260621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EE1C77-FC79-4A34-CBBC-7BD96560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4CA38F-1F72-86A1-2964-5F83C56C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E6FBEB-283F-C40F-7AAB-EB66917D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91213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493E66-8CA7-4BE2-6208-DC59A90B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609F4D-73D7-EE1E-F1CA-3F3BF531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D53335-D29B-D9ED-2F1D-CD52A839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7006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FE12A-A127-498F-5855-67D457DC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053A84-03ED-651C-2F0A-D62339787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8664CC-38A4-6068-3738-CC7267B80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3C816F-8487-8966-BD11-381D60BB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4DB891-7B7B-9E0B-A379-8FBFA2E3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C5BF15-4ED2-88A5-E6B7-D8B5B853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7321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98A62-2B3E-0B56-94A1-445103E4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2E63AA-8DF3-1209-928A-8D02B2A9E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A6CC18-EEFA-E6A7-E3E8-307DA484E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330BCE-A00B-66D1-8DE6-BAF1C2C2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86C880-8E2E-DD76-1BD4-E4307883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21A0DC-D5C8-86D2-C28C-94E28DC8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96971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B6DEB4E-5CFF-3B44-72A2-90B029ED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383F68-5713-07BD-56B7-02BA05923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70FB62-92A4-E694-DADF-91DA5AFCD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9EB9B-B771-435D-A7AE-43D51CCCCF01}" type="datetimeFigureOut">
              <a:rPr lang="es-DO" smtClean="0"/>
              <a:t>26/11/2022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85767B-7878-8E82-7831-BFAFFCCAA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1B2864-9739-557D-4129-65332EDD1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CEF27-E549-49CC-88C9-177D8470BFCC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7558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PJxMmjMlbQ&amp;t=1136s&amp;ab_channel=ElCaminoDev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-102550" y="4279999"/>
            <a:ext cx="1239140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DO" sz="6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CURSO DE XAMARIN, XAML Y C#: USOS DE CONTROLES MAS COMUNES.</a:t>
            </a:r>
            <a:endParaRPr dirty="0"/>
          </a:p>
        </p:txBody>
      </p:sp>
      <p:sp>
        <p:nvSpPr>
          <p:cNvPr id="89" name="Google Shape;89;p13"/>
          <p:cNvSpPr/>
          <p:nvPr/>
        </p:nvSpPr>
        <p:spPr>
          <a:xfrm>
            <a:off x="2656" y="-391"/>
            <a:ext cx="12192000" cy="3640975"/>
          </a:xfrm>
          <a:prstGeom prst="rect">
            <a:avLst/>
          </a:prstGeom>
          <a:solidFill>
            <a:srgbClr val="F1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238623" y="298853"/>
            <a:ext cx="7709055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DO" sz="11500" b="1" i="0" u="none" strike="noStrike" cap="none" dirty="0">
                <a:solidFill>
                  <a:srgbClr val="3498DB"/>
                </a:solidFill>
                <a:latin typeface="Calibri"/>
                <a:ea typeface="Calibri"/>
                <a:cs typeface="Calibri"/>
                <a:sym typeface="Calibri"/>
              </a:rPr>
              <a:t>XAMARIN</a:t>
            </a:r>
            <a:endParaRPr sz="11500" b="1" i="0" u="none" strike="noStrike" cap="none" dirty="0">
              <a:solidFill>
                <a:srgbClr val="3498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 descr="A person in a sui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8819" y="2237805"/>
            <a:ext cx="2048804" cy="2042194"/>
          </a:xfrm>
          <a:prstGeom prst="flowChartConnector">
            <a:avLst/>
          </a:prstGeom>
          <a:solidFill>
            <a:srgbClr val="F1F0F0"/>
          </a:solidFill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6" name="Picture 2" descr="Xamarin · GitHub">
            <a:extLst>
              <a:ext uri="{FF2B5EF4-FFF2-40B4-BE49-F238E27FC236}">
                <a16:creationId xmlns:a16="http://schemas.microsoft.com/office/drawing/2014/main" id="{B8606BD8-E4D4-4983-9D5E-57F6DBC8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242" y="375756"/>
            <a:ext cx="1862049" cy="18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ies in C# | Data Structures | DevMaking">
            <a:extLst>
              <a:ext uri="{FF2B5EF4-FFF2-40B4-BE49-F238E27FC236}">
                <a16:creationId xmlns:a16="http://schemas.microsoft.com/office/drawing/2014/main" id="{BE2CA7F8-2530-F27E-9C9E-B63C3932C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53" y="2108559"/>
            <a:ext cx="1383514" cy="138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Re-Design and Swag · Issue #1185 · microsoft/microsoft-ui-xaml · GitHub">
            <a:extLst>
              <a:ext uri="{FF2B5EF4-FFF2-40B4-BE49-F238E27FC236}">
                <a16:creationId xmlns:a16="http://schemas.microsoft.com/office/drawing/2014/main" id="{3009316C-336A-AC18-E6BF-36907B0A1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351" y="2237805"/>
            <a:ext cx="1252671" cy="125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Guard Workforce Staff &amp; Asset Tracking Mobile Application">
            <a:extLst>
              <a:ext uri="{FF2B5EF4-FFF2-40B4-BE49-F238E27FC236}">
                <a16:creationId xmlns:a16="http://schemas.microsoft.com/office/drawing/2014/main" id="{25A08FA5-020F-3671-5BC4-5B71FAE3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745" y="671016"/>
            <a:ext cx="2819460" cy="281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icrosoft launches Visual Studio 2019 for Windows and Mac | VentureBeat">
            <a:extLst>
              <a:ext uri="{FF2B5EF4-FFF2-40B4-BE49-F238E27FC236}">
                <a16:creationId xmlns:a16="http://schemas.microsoft.com/office/drawing/2014/main" id="{3338E51D-CD14-B17B-A009-06022D664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23" y="2083771"/>
            <a:ext cx="2514600" cy="12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ocab-¿A quién le toca? Whose turn is it?. ¿A quién le toca? - ppt ...">
            <a:extLst>
              <a:ext uri="{FF2B5EF4-FFF2-40B4-BE49-F238E27FC236}">
                <a16:creationId xmlns:a16="http://schemas.microsoft.com/office/drawing/2014/main" id="{AE1644F0-FC8C-4302-A6DE-FFE482A2A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t="5071" r="18380" b="8544"/>
          <a:stretch/>
        </p:blipFill>
        <p:spPr bwMode="auto">
          <a:xfrm>
            <a:off x="3199326" y="421778"/>
            <a:ext cx="5793347" cy="592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B01FA2-E6E3-4CC7-930D-DE5AEDF7102C}"/>
              </a:ext>
            </a:extLst>
          </p:cNvPr>
          <p:cNvSpPr txBox="1"/>
          <p:nvPr/>
        </p:nvSpPr>
        <p:spPr>
          <a:xfrm>
            <a:off x="914400" y="2883384"/>
            <a:ext cx="325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</a:rPr>
              <a:t>Hacer tu aplicacion de Calculo IMC</a:t>
            </a:r>
            <a:endParaRPr lang="es-ES" sz="3200" b="1" dirty="0">
              <a:solidFill>
                <a:srgbClr val="0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391A02A-336C-4CB3-B9A6-3A181A86EEDB}"/>
              </a:ext>
            </a:extLst>
          </p:cNvPr>
          <p:cNvSpPr txBox="1"/>
          <p:nvPr/>
        </p:nvSpPr>
        <p:spPr>
          <a:xfrm>
            <a:off x="8308774" y="2883384"/>
            <a:ext cx="30796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Con Xamarin y mostrarla funcionando.</a:t>
            </a:r>
            <a:endParaRPr lang="es-E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2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9883B61-982A-7B51-D92C-E7A98292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0"/>
            <a:ext cx="12192000" cy="679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4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Escala de tiempo&#10;&#10;Descripción generada automáticamente">
            <a:extLst>
              <a:ext uri="{FF2B5EF4-FFF2-40B4-BE49-F238E27FC236}">
                <a16:creationId xmlns:a16="http://schemas.microsoft.com/office/drawing/2014/main" id="{3FDBD865-12E0-B8A4-70DF-B22AB644F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7" y="30071"/>
            <a:ext cx="12192000" cy="67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7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4"/>
          <p:cNvPicPr/>
          <p:nvPr/>
        </p:nvPicPr>
        <p:blipFill>
          <a:blip r:embed="rId2"/>
          <a:stretch/>
        </p:blipFill>
        <p:spPr>
          <a:xfrm>
            <a:off x="689040" y="1312200"/>
            <a:ext cx="11052000" cy="367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698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405234" y="105654"/>
            <a:ext cx="63952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/>
            <a:r>
              <a:rPr lang="es-DO" sz="4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kkitt"/>
              </a:rPr>
              <a:t>Crear una Calculadora IMC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57338" y="2840932"/>
            <a:ext cx="80910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DO" sz="2400" b="0" i="0" dirty="0">
                <a:solidFill>
                  <a:srgbClr val="373737"/>
                </a:solidFill>
                <a:effectLst/>
                <a:latin typeface="raleway-regular"/>
              </a:rPr>
              <a:t>El índice de masa corporal (</a:t>
            </a:r>
            <a:r>
              <a:rPr lang="es-DO" sz="2400" b="1" i="1" dirty="0">
                <a:solidFill>
                  <a:srgbClr val="373737"/>
                </a:solidFill>
                <a:effectLst/>
                <a:latin typeface="raleway-regular"/>
              </a:rPr>
              <a:t>IMC</a:t>
            </a:r>
            <a:r>
              <a:rPr lang="es-DO" sz="2400" b="0" i="0" dirty="0">
                <a:solidFill>
                  <a:srgbClr val="373737"/>
                </a:solidFill>
                <a:effectLst/>
                <a:latin typeface="raleway-regular"/>
              </a:rPr>
              <a:t>) es un método utilizado para estimar la cantidad de grasa corporal que tiene una persona, y determinar por tanto si el peso está dentro del </a:t>
            </a:r>
            <a:r>
              <a:rPr lang="es-DO" sz="2400" b="1" i="0" dirty="0">
                <a:solidFill>
                  <a:srgbClr val="373737"/>
                </a:solidFill>
                <a:effectLst/>
                <a:latin typeface="raleway-regular"/>
              </a:rPr>
              <a:t>rango normal, </a:t>
            </a:r>
            <a:r>
              <a:rPr lang="es-DO" sz="2400" b="0" i="0" dirty="0">
                <a:solidFill>
                  <a:srgbClr val="373737"/>
                </a:solidFill>
                <a:effectLst/>
                <a:latin typeface="raleway-regular"/>
              </a:rPr>
              <a:t>o por el contrario, se tiene </a:t>
            </a:r>
            <a:r>
              <a:rPr lang="es-DO" sz="2400" b="1" i="0" dirty="0">
                <a:solidFill>
                  <a:srgbClr val="373737"/>
                </a:solidFill>
                <a:effectLst/>
                <a:latin typeface="raleway-regular"/>
              </a:rPr>
              <a:t>sobrepeso</a:t>
            </a:r>
            <a:r>
              <a:rPr lang="es-DO" sz="2400" b="0" i="0" dirty="0">
                <a:solidFill>
                  <a:srgbClr val="373737"/>
                </a:solidFill>
                <a:effectLst/>
                <a:latin typeface="raleway-regular"/>
              </a:rPr>
              <a:t> o </a:t>
            </a:r>
            <a:r>
              <a:rPr lang="es-DO" sz="2400" b="1" i="0" dirty="0">
                <a:solidFill>
                  <a:srgbClr val="373737"/>
                </a:solidFill>
                <a:effectLst/>
                <a:latin typeface="raleway-regular"/>
              </a:rPr>
              <a:t>delgadez</a:t>
            </a:r>
            <a:r>
              <a:rPr lang="es-DO" sz="2400" b="0" i="0" dirty="0">
                <a:solidFill>
                  <a:srgbClr val="373737"/>
                </a:solidFill>
                <a:effectLst/>
                <a:latin typeface="raleway-regular"/>
              </a:rPr>
              <a:t>. Para ello, se pone en relación la estatura y el peso actual del individuo. </a:t>
            </a:r>
            <a:endParaRPr lang="es-ES" sz="2400" b="0" i="0" dirty="0">
              <a:solidFill>
                <a:srgbClr val="273B47"/>
              </a:solidFill>
              <a:effectLst/>
              <a:latin typeface="Lato"/>
            </a:endParaRPr>
          </a:p>
        </p:txBody>
      </p:sp>
      <p:pic>
        <p:nvPicPr>
          <p:cNvPr id="1026" name="Picture 2" descr="La leyenda de Xamarin… - Resuel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3" b="14552"/>
          <a:stretch/>
        </p:blipFill>
        <p:spPr bwMode="auto">
          <a:xfrm>
            <a:off x="2114744" y="1146400"/>
            <a:ext cx="4440327" cy="124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A66AE5E-C134-4A36-AE62-DED173E5F736}"/>
              </a:ext>
            </a:extLst>
          </p:cNvPr>
          <p:cNvSpPr/>
          <p:nvPr/>
        </p:nvSpPr>
        <p:spPr>
          <a:xfrm>
            <a:off x="7012465" y="1565850"/>
            <a:ext cx="1068946" cy="523220"/>
          </a:xfrm>
          <a:prstGeom prst="rightArrow">
            <a:avLst/>
          </a:prstGeom>
          <a:solidFill>
            <a:srgbClr val="0000FF"/>
          </a:solidFill>
          <a:ln w="38100">
            <a:solidFill>
              <a:srgbClr val="EB6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694A0-6F6B-4BD9-8CAE-D019F5B7C636}"/>
              </a:ext>
            </a:extLst>
          </p:cNvPr>
          <p:cNvSpPr txBox="1"/>
          <p:nvPr/>
        </p:nvSpPr>
        <p:spPr>
          <a:xfrm>
            <a:off x="615671" y="5691866"/>
            <a:ext cx="78040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sz="1600" b="1" dirty="0"/>
              <a:t>Nos basaremos en este video: </a:t>
            </a:r>
            <a:r>
              <a:rPr lang="es-DO" sz="1600" b="1" dirty="0">
                <a:hlinkClick r:id="rId3"/>
              </a:rPr>
              <a:t>https://www.youtube.com/watch?v=lPJxMmjMlbQ&amp;t=1136s&amp;ab_channel=ElCaminoDev</a:t>
            </a:r>
            <a:endParaRPr lang="es-DO" sz="1600" b="1" dirty="0"/>
          </a:p>
          <a:p>
            <a:pPr algn="ctr"/>
            <a:endParaRPr lang="es-DO" sz="1600" b="1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101A8E7-113F-FF1C-0B98-386582752B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D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920577-11CC-8BB1-3FB9-D542E1A73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078" y="297698"/>
            <a:ext cx="2876703" cy="63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3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15182FD-3FE2-DBF9-0DD8-27CC790A36A7}"/>
              </a:ext>
            </a:extLst>
          </p:cNvPr>
          <p:cNvSpPr txBox="1"/>
          <p:nvPr/>
        </p:nvSpPr>
        <p:spPr>
          <a:xfrm>
            <a:off x="303823" y="2561121"/>
            <a:ext cx="31756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800" b="1" dirty="0"/>
              <a:t>Vamos a realizar esta aplicación como, la cual consiste en calcular el indice de Masa Corporal, según las medidas de peso y altura.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CCFAB5-2D02-0CB4-055A-4C14B018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078" y="297698"/>
            <a:ext cx="2876703" cy="6392674"/>
          </a:xfrm>
          <a:prstGeom prst="rect">
            <a:avLst/>
          </a:prstGeom>
        </p:spPr>
      </p:pic>
      <p:pic>
        <p:nvPicPr>
          <p:cNvPr id="2050" name="Picture 2" descr="▷ Como se saca el indice de masa corporal | Actualizado noviembre 2022">
            <a:extLst>
              <a:ext uri="{FF2B5EF4-FFF2-40B4-BE49-F238E27FC236}">
                <a16:creationId xmlns:a16="http://schemas.microsoft.com/office/drawing/2014/main" id="{5606C3E7-E4DE-B577-8C69-DD74EA402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0" t="-1155" r="17859" b="1154"/>
          <a:stretch/>
        </p:blipFill>
        <p:spPr bwMode="auto">
          <a:xfrm>
            <a:off x="3982994" y="423016"/>
            <a:ext cx="4530812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18FD1C29-385A-E54B-2C98-DDBFBFF8DC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D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57FE6A-E1AD-37F9-82A7-14EB50114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7" t="4801" r="4482" b="3633"/>
          <a:stretch/>
        </p:blipFill>
        <p:spPr>
          <a:xfrm>
            <a:off x="3681356" y="3276600"/>
            <a:ext cx="4896740" cy="3158384"/>
          </a:xfrm>
          <a:prstGeom prst="rect">
            <a:avLst/>
          </a:prstGeom>
        </p:spPr>
      </p:pic>
      <p:pic>
        <p:nvPicPr>
          <p:cNvPr id="2" name="Google Shape;91;p13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E3ECF15-74B6-CA93-23DC-AF0AC53765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035" y="378412"/>
            <a:ext cx="1829262" cy="1877909"/>
          </a:xfrm>
          <a:prstGeom prst="flowChartConnector">
            <a:avLst/>
          </a:prstGeom>
          <a:solidFill>
            <a:srgbClr val="F1F0F0"/>
          </a:solidFill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2" descr="Xamarin · GitHub">
            <a:extLst>
              <a:ext uri="{FF2B5EF4-FFF2-40B4-BE49-F238E27FC236}">
                <a16:creationId xmlns:a16="http://schemas.microsoft.com/office/drawing/2014/main" id="{B33A8BB8-AC57-7A9E-EDDE-D7272FB7F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85" y="635927"/>
            <a:ext cx="1862049" cy="18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8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518872-C325-4CBE-B4D7-0B929B44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8" y="2813983"/>
            <a:ext cx="6049440" cy="3999385"/>
          </a:xfrm>
          <a:prstGeom prst="rect">
            <a:avLst/>
          </a:prstGeom>
        </p:spPr>
      </p:pic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5" y="874663"/>
            <a:ext cx="9490364" cy="1842610"/>
          </a:xfrm>
          <a:prstGeom prst="rect">
            <a:avLst/>
          </a:prstGeom>
        </p:spPr>
      </p:pic>
      <p:cxnSp>
        <p:nvCxnSpPr>
          <p:cNvPr id="7" name="Conector recto de flecha 6"/>
          <p:cNvCxnSpPr>
            <a:cxnSpLocks/>
          </p:cNvCxnSpPr>
          <p:nvPr/>
        </p:nvCxnSpPr>
        <p:spPr>
          <a:xfrm flipH="1">
            <a:off x="1408670" y="2053244"/>
            <a:ext cx="3562342" cy="191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>
            <a:cxnSpLocks/>
          </p:cNvCxnSpPr>
          <p:nvPr/>
        </p:nvCxnSpPr>
        <p:spPr>
          <a:xfrm>
            <a:off x="1479665" y="3970638"/>
            <a:ext cx="3891405" cy="2306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1873134" y="187105"/>
            <a:ext cx="870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Creamos nuestro proyecto y seguimos los pasos tan cual se indica.</a:t>
            </a:r>
            <a:endParaRPr lang="es-ES" sz="24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414058" y="1731942"/>
            <a:ext cx="290945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s-ES" sz="20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71282" y="4211905"/>
            <a:ext cx="290945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04116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416311-48D2-4A3D-91B3-3B53A1A9D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70" y="97394"/>
            <a:ext cx="9821646" cy="649695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62984" y="3505165"/>
            <a:ext cx="2975071" cy="286232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Al darle a crear nos saldra esta Ventana con las opciones de (Maestro Detalle, Con Pestaña, Shell, y En Blanco), si tienen en el programa en Español o en Ingles son las mismas opciones, aqui vamos a escoger la ultima opcion, la cual es una Solucion en Blanco,.</a:t>
            </a:r>
            <a:endParaRPr lang="es-ES" dirty="0"/>
          </a:p>
        </p:txBody>
      </p:sp>
      <p:cxnSp>
        <p:nvCxnSpPr>
          <p:cNvPr id="5" name="Conector recto de flecha 4"/>
          <p:cNvCxnSpPr>
            <a:cxnSpLocks/>
            <a:stCxn id="3" idx="0"/>
          </p:cNvCxnSpPr>
          <p:nvPr/>
        </p:nvCxnSpPr>
        <p:spPr>
          <a:xfrm flipV="1">
            <a:off x="1650520" y="1288475"/>
            <a:ext cx="2142162" cy="2216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555865" y="4723411"/>
            <a:ext cx="6407920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Al escoger la ultima opcion, la cual es una Solucion en Blanco, veremos donde dice (“</a:t>
            </a:r>
            <a:r>
              <a:rPr lang="en-US" b="1" dirty="0"/>
              <a:t>Plan to Develop for</a:t>
            </a:r>
            <a:r>
              <a:rPr lang="en-US" dirty="0"/>
              <a:t>”) 3 opciones, las cuales son (</a:t>
            </a:r>
            <a:r>
              <a:rPr lang="en-US" b="1" dirty="0">
                <a:solidFill>
                  <a:srgbClr val="00B050"/>
                </a:solidFill>
              </a:rPr>
              <a:t>Android, IOS, Windows (UWP)</a:t>
            </a:r>
            <a:r>
              <a:rPr lang="en-US" dirty="0"/>
              <a:t>), esta ultima desactivada por defecto, es decir al crear esta Solucion, ya viene con las principales Plataformas (Android, IOS, y Windows), para poder compilar y desplegar en algunos de estos sistemas Operativos.</a:t>
            </a:r>
            <a:endParaRPr lang="es-ES" dirty="0"/>
          </a:p>
        </p:txBody>
      </p:sp>
      <p:cxnSp>
        <p:nvCxnSpPr>
          <p:cNvPr id="8" name="Conector recto de flecha 7"/>
          <p:cNvCxnSpPr>
            <a:cxnSpLocks/>
            <a:stCxn id="7" idx="1"/>
          </p:cNvCxnSpPr>
          <p:nvPr/>
        </p:nvCxnSpPr>
        <p:spPr>
          <a:xfrm flipH="1" flipV="1">
            <a:off x="4625591" y="4936326"/>
            <a:ext cx="930274" cy="6642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8915400" y="504183"/>
            <a:ext cx="3113616" cy="120032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 damos a Crear y esperamos que termine de crear nuestro proyecto y hacer las modificaciones necesarias.</a:t>
            </a:r>
            <a:endParaRPr lang="es-ES" dirty="0"/>
          </a:p>
        </p:txBody>
      </p:sp>
      <p:cxnSp>
        <p:nvCxnSpPr>
          <p:cNvPr id="12" name="Conector recto de flecha 11"/>
          <p:cNvCxnSpPr>
            <a:cxnSpLocks/>
            <a:stCxn id="10" idx="1"/>
          </p:cNvCxnSpPr>
          <p:nvPr/>
        </p:nvCxnSpPr>
        <p:spPr>
          <a:xfrm flipH="1">
            <a:off x="4229102" y="1104348"/>
            <a:ext cx="4686298" cy="216987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1">
            <a:extLst>
              <a:ext uri="{FF2B5EF4-FFF2-40B4-BE49-F238E27FC236}">
                <a16:creationId xmlns:a16="http://schemas.microsoft.com/office/drawing/2014/main" id="{29EB44A8-36DC-4448-9594-3E0BC57816D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351820" y="1704512"/>
            <a:ext cx="1120388" cy="52177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063B53-D173-49C7-A465-1FC373AB0CDA}"/>
              </a:ext>
            </a:extLst>
          </p:cNvPr>
          <p:cNvSpPr txBox="1"/>
          <p:nvPr/>
        </p:nvSpPr>
        <p:spPr>
          <a:xfrm>
            <a:off x="1500787" y="2750998"/>
            <a:ext cx="48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3</a:t>
            </a:r>
            <a:endParaRPr lang="es-DO" sz="28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FB825-6032-4572-9690-07CE87D114AE}"/>
              </a:ext>
            </a:extLst>
          </p:cNvPr>
          <p:cNvSpPr txBox="1"/>
          <p:nvPr/>
        </p:nvSpPr>
        <p:spPr>
          <a:xfrm>
            <a:off x="5090728" y="4819712"/>
            <a:ext cx="48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4</a:t>
            </a:r>
            <a:endParaRPr lang="es-DO" sz="28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EAF2E-3DF7-495A-9F26-2DC1C4EBDFC7}"/>
              </a:ext>
            </a:extLst>
          </p:cNvPr>
          <p:cNvSpPr txBox="1"/>
          <p:nvPr/>
        </p:nvSpPr>
        <p:spPr>
          <a:xfrm>
            <a:off x="8317922" y="703554"/>
            <a:ext cx="488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5</a:t>
            </a:r>
            <a:endParaRPr lang="es-DO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75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CBBD2E-059F-4EC5-A36A-45AA8B7D1AC4}"/>
              </a:ext>
            </a:extLst>
          </p:cNvPr>
          <p:cNvSpPr txBox="1"/>
          <p:nvPr/>
        </p:nvSpPr>
        <p:spPr>
          <a:xfrm>
            <a:off x="263985" y="956434"/>
            <a:ext cx="11761760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DO" sz="800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Padding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="20"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VerticalOptions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="Center"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HorizontalOptions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="Center"&gt;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FR" sz="800" dirty="0">
                <a:solidFill>
                  <a:srgbClr val="A31515"/>
                </a:solidFill>
                <a:latin typeface="Consolas" panose="020B0609020204030204" pitchFamily="49" charset="0"/>
              </a:rPr>
              <a:t>Image</a:t>
            </a:r>
            <a:r>
              <a:rPr lang="fr-FR" sz="800" dirty="0">
                <a:solidFill>
                  <a:srgbClr val="FF0000"/>
                </a:solidFill>
                <a:latin typeface="Consolas" panose="020B0609020204030204" pitchFamily="49" charset="0"/>
              </a:rPr>
              <a:t> Source</a:t>
            </a:r>
            <a:r>
              <a:rPr lang="fr-FR" sz="800" dirty="0">
                <a:solidFill>
                  <a:srgbClr val="0000FF"/>
                </a:solidFill>
                <a:latin typeface="Consolas" panose="020B0609020204030204" pitchFamily="49" charset="0"/>
              </a:rPr>
              <a:t>="https://play-lh.googleusercontent.com/DkeFPP7MyIQecE9iRCv__tKN6K68lo2sHROBeQqTi_mnOfxyVtaFqPSmEOYE--jslRc=w240-h480-rw"</a:t>
            </a:r>
            <a:endParaRPr lang="fr-F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WidthRequest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="500"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HeightRequest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="200"/&gt;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DO" sz="800" dirty="0">
                <a:solidFill>
                  <a:srgbClr val="A31515"/>
                </a:solidFill>
                <a:latin typeface="Consolas" panose="020B0609020204030204" pitchFamily="49" charset="0"/>
              </a:rPr>
              <a:t>Label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="Calculadora IMC"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TextColor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="Green"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="36"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HorizontalTextAlignment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="Center"</a:t>
            </a:r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="20"/&gt;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DO" sz="800" dirty="0">
                <a:solidFill>
                  <a:srgbClr val="A31515"/>
                </a:solidFill>
                <a:latin typeface="Consolas" panose="020B0609020204030204" pitchFamily="49" charset="0"/>
              </a:rPr>
              <a:t>Entry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Placeholder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="Escribe su Altura en Mts"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Keyboard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="Numeric"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BackgroundColor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="LightYellow"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TextColor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="Black"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FontAttributes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="Bold"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HorizontalTextAlignment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="Center"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="Altura"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="20"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DO" sz="800" dirty="0">
                <a:solidFill>
                  <a:srgbClr val="A31515"/>
                </a:solidFill>
                <a:latin typeface="Consolas" panose="020B0609020204030204" pitchFamily="49" charset="0"/>
              </a:rPr>
              <a:t>Entry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Placeholder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="Escribe su Peso en Kg"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Keyboard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="Numeric"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BackgroundColor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="LightYellow"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TextColor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="Black"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FontAttributes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="Bold"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HorizontalTextAlignment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="Center"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="Peso"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="20"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DO" sz="800" dirty="0">
                <a:solidFill>
                  <a:srgbClr val="A31515"/>
                </a:solidFill>
                <a:latin typeface="Consolas" panose="020B0609020204030204" pitchFamily="49" charset="0"/>
              </a:rPr>
              <a:t>Entry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="Tu IMC"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BackgroundColor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="LightYellow"</a:t>
            </a:r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TextColor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="Black"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FontAttributes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="Bold"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HorizontalTextAlignment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="Center"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="IMC"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="20"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s-DO" sz="800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="Calcular"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BackgroundColor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="GreenYellow"</a:t>
            </a:r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TextColor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="Black"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FontAttributes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="Bold"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FontSize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="25"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Padding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="20"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="btnCalcular"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FF0000"/>
                </a:solidFill>
                <a:latin typeface="Consolas" panose="020B0609020204030204" pitchFamily="49" charset="0"/>
              </a:rPr>
              <a:t> Clicked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="btnCalcular_Clicked"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DO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s-DO" sz="800" dirty="0">
                <a:solidFill>
                  <a:srgbClr val="A31515"/>
                </a:solidFill>
                <a:latin typeface="Consolas" panose="020B0609020204030204" pitchFamily="49" charset="0"/>
              </a:rPr>
              <a:t>StackLayout</a:t>
            </a:r>
            <a:r>
              <a:rPr lang="es-DO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s-DO" sz="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DB761-516A-46DA-A3F4-53A77C939B89}"/>
              </a:ext>
            </a:extLst>
          </p:cNvPr>
          <p:cNvSpPr txBox="1"/>
          <p:nvPr/>
        </p:nvSpPr>
        <p:spPr>
          <a:xfrm>
            <a:off x="416011" y="123857"/>
            <a:ext cx="11359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En el código del MainPage.xaml, vamos a copier nuestro código, el mismo nos va a dibujar nuestros controles, colores, imagenes y tamaño necesarios, y nuestro boton para calcular.</a:t>
            </a:r>
            <a:endParaRPr lang="es-DO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EAAC7D-7886-C84A-A2BB-6C391E89B22F}"/>
              </a:ext>
            </a:extLst>
          </p:cNvPr>
          <p:cNvSpPr txBox="1"/>
          <p:nvPr/>
        </p:nvSpPr>
        <p:spPr>
          <a:xfrm>
            <a:off x="8981629" y="2868806"/>
            <a:ext cx="3044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3200" dirty="0"/>
              <a:t>Copiar codigo en el archivo </a:t>
            </a:r>
            <a:r>
              <a:rPr lang="es-DO" sz="3200" dirty="0">
                <a:highlight>
                  <a:srgbClr val="FFFF00"/>
                </a:highlight>
              </a:rPr>
              <a:t>MainPage.xaml.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54C87014-75FA-A185-3CBA-887DD750B600}"/>
              </a:ext>
            </a:extLst>
          </p:cNvPr>
          <p:cNvSpPr/>
          <p:nvPr/>
        </p:nvSpPr>
        <p:spPr>
          <a:xfrm>
            <a:off x="7622846" y="1093862"/>
            <a:ext cx="1777526" cy="538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0125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38844DE-FE90-2ACE-76F3-D5E19691002B}"/>
              </a:ext>
            </a:extLst>
          </p:cNvPr>
          <p:cNvSpPr txBox="1"/>
          <p:nvPr/>
        </p:nvSpPr>
        <p:spPr>
          <a:xfrm>
            <a:off x="330543" y="290492"/>
            <a:ext cx="5403686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btnCalcular_Clicked(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sender, EventArgs e)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.IsNullOrEmpty(Altura.Text) &amp;&amp;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!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.IsNullOrEmpty(Peso.Text))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altura =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.Parse(Altura.Text);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peso =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.Parse(Peso.Text);</a:t>
            </a:r>
          </a:p>
          <a:p>
            <a:endParaRPr lang="es-DO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sz="700" dirty="0">
                <a:solidFill>
                  <a:srgbClr val="000000"/>
                </a:solidFill>
                <a:latin typeface="Consolas" panose="020B0609020204030204" pitchFamily="49" charset="0"/>
              </a:rPr>
              <a:t> imc = peso / (altura * altura); </a:t>
            </a:r>
            <a:r>
              <a:rPr lang="es-ES" sz="700" dirty="0">
                <a:solidFill>
                  <a:srgbClr val="008000"/>
                </a:solidFill>
                <a:latin typeface="Consolas" panose="020B0609020204030204" pitchFamily="49" charset="0"/>
              </a:rPr>
              <a:t>//PESO EN KILOGRAMOS Y ALTURA EN METRO.</a:t>
            </a:r>
            <a:endParaRPr lang="es-ES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IMC.Text = imc.ToString();</a:t>
            </a:r>
          </a:p>
          <a:p>
            <a:endParaRPr lang="es-DO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resultado =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(imc &lt; 16)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resultado =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"Desnutricion Servera"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(imc &gt;= 16.1 &amp;&amp; imc &lt;= 18.4)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resultado =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"Desnutricion Moderada"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(imc &gt;= 18.5 &amp;&amp; imc &lt;= 22)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resultado =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"Bajo Peso"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(imc &gt;= 22.1 &amp;&amp; imc &lt; 25)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resultado =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"Peso Normal"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(imc &gt;= 25 &amp;&amp; imc &lt;= 29.9)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resultado =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"Sobre Peso"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(imc &gt;= 30 &amp;&amp; imc &lt;= 34.9)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resultado =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"Obesidad Tipo I"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000000"/>
                </a:solidFill>
                <a:latin typeface="Consolas" panose="020B0609020204030204" pitchFamily="49" charset="0"/>
              </a:rPr>
              <a:t> (imc &gt;= 35 &amp;&amp; imc &lt;= 39.9)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resultado =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"Obesidad Tipo II"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(imc &gt;40)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resultado =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"Obesidad Tipo III"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s-DO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E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resultado = </a:t>
            </a:r>
            <a:r>
              <a:rPr lang="es-ES" sz="700" dirty="0">
                <a:solidFill>
                  <a:srgbClr val="A31515"/>
                </a:solidFill>
                <a:latin typeface="Consolas" panose="020B0609020204030204" pitchFamily="49" charset="0"/>
              </a:rPr>
              <a:t>"Tienes Obesidad, !Tienes que Cuidarte Mucho!"</a:t>
            </a:r>
            <a:r>
              <a:rPr lang="es-ES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endParaRPr lang="es-DO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DisplayAlert(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"Resultado"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, resultado, </a:t>
            </a:r>
            <a:r>
              <a:rPr lang="es-DO" sz="70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DO" sz="7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s-DO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s-ES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DisplayAlert(</a:t>
            </a:r>
            <a:r>
              <a:rPr lang="es-ES" sz="700" dirty="0">
                <a:solidFill>
                  <a:srgbClr val="A31515"/>
                </a:solidFill>
                <a:latin typeface="Consolas" panose="020B0609020204030204" pitchFamily="49" charset="0"/>
              </a:rPr>
              <a:t>"Datos Erroneos"</a:t>
            </a:r>
            <a:r>
              <a:rPr lang="es-ES" sz="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sz="700" dirty="0">
                <a:solidFill>
                  <a:srgbClr val="A31515"/>
                </a:solidFill>
                <a:latin typeface="Consolas" panose="020B0609020204030204" pitchFamily="49" charset="0"/>
              </a:rPr>
              <a:t>"Rellena los Campos"</a:t>
            </a:r>
            <a:r>
              <a:rPr lang="es-ES" sz="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sz="70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es-ES" sz="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s-DO" sz="7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s-DO" sz="7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D83026-715B-5528-6952-8E742C09C5D1}"/>
              </a:ext>
            </a:extLst>
          </p:cNvPr>
          <p:cNvSpPr txBox="1"/>
          <p:nvPr/>
        </p:nvSpPr>
        <p:spPr>
          <a:xfrm>
            <a:off x="7819397" y="2287692"/>
            <a:ext cx="33944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3200" dirty="0"/>
              <a:t>Copiar codigo en el archivo en el Evento Clicked: </a:t>
            </a:r>
            <a:r>
              <a:rPr lang="es-DO" sz="3200" dirty="0">
                <a:highlight>
                  <a:srgbClr val="FFFF00"/>
                </a:highlight>
              </a:rPr>
              <a:t>MainPage.xaml.cs</a:t>
            </a:r>
          </a:p>
        </p:txBody>
      </p:sp>
      <p:sp>
        <p:nvSpPr>
          <p:cNvPr id="4" name="Cerrar llave 3">
            <a:extLst>
              <a:ext uri="{FF2B5EF4-FFF2-40B4-BE49-F238E27FC236}">
                <a16:creationId xmlns:a16="http://schemas.microsoft.com/office/drawing/2014/main" id="{F0F19C4B-1617-84A8-FAF5-BB8C4CE84E0E}"/>
              </a:ext>
            </a:extLst>
          </p:cNvPr>
          <p:cNvSpPr/>
          <p:nvPr/>
        </p:nvSpPr>
        <p:spPr>
          <a:xfrm>
            <a:off x="5888050" y="358923"/>
            <a:ext cx="1777526" cy="58453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845570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6C53D-66F8-4134-801A-1EBF8112C32C}"/>
              </a:ext>
            </a:extLst>
          </p:cNvPr>
          <p:cNvSpPr txBox="1"/>
          <p:nvPr/>
        </p:nvSpPr>
        <p:spPr>
          <a:xfrm>
            <a:off x="152677" y="628648"/>
            <a:ext cx="3086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Aqui vemos como la aplicacion funciona correctamente, si hacemos los calculos correspondientes, mostrando un mensaje en la pantalla de acuerdo a lo que hemos especificado.</a:t>
            </a:r>
            <a:endParaRPr lang="es-DO" sz="24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5CFD590-9ED8-F32F-5FF3-CB72D6445C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D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04331F-EF6E-7494-FBFD-55131D6D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177" y="180973"/>
            <a:ext cx="2771775" cy="6032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F5B95C-7DDF-48A6-D3B6-69E08CDD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954" y="234948"/>
            <a:ext cx="2666048" cy="59245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8FB502-7A02-DAB2-6269-F1F884EC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79" y="234948"/>
            <a:ext cx="2727221" cy="6060490"/>
          </a:xfrm>
          <a:prstGeom prst="rect">
            <a:avLst/>
          </a:prstGeom>
        </p:spPr>
      </p:pic>
      <p:pic>
        <p:nvPicPr>
          <p:cNvPr id="10" name="Picture 2" descr="YARN | … porque lo aprendí de ti. | HA-ASH - Lo Aprendi de Ti | Video gifs  by quotes | 252d7367 | 紗">
            <a:extLst>
              <a:ext uri="{FF2B5EF4-FFF2-40B4-BE49-F238E27FC236}">
                <a16:creationId xmlns:a16="http://schemas.microsoft.com/office/drawing/2014/main" id="{10FCC022-14EB-88CD-DB73-1897375767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3" y="4306682"/>
            <a:ext cx="3011498" cy="16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5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0.giphy.com/media/26BRKZ4gbwgxbif7i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00199"/>
            <a:ext cx="5357273" cy="437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1"/>
          <p:cNvSpPr/>
          <p:nvPr/>
        </p:nvSpPr>
        <p:spPr>
          <a:xfrm>
            <a:off x="1759998" y="364941"/>
            <a:ext cx="8672003" cy="646331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dirty="0">
                <a:solidFill>
                  <a:srgbClr val="002060"/>
                </a:solidFill>
              </a:rPr>
              <a:t>Preguntas, Dudas o Comentarios.</a:t>
            </a:r>
          </a:p>
        </p:txBody>
      </p:sp>
      <p:pic>
        <p:nvPicPr>
          <p:cNvPr id="2" name="Picture 2" descr="https://www.excelfreeblog.com/wp-content/uploads/2017/09/giphy-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98601"/>
            <a:ext cx="6146800" cy="479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451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1018</Words>
  <Application>Microsoft Office PowerPoint</Application>
  <PresentationFormat>Panorámica</PresentationFormat>
  <Paragraphs>126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Lato</vt:lpstr>
      <vt:lpstr>raleway-regular</vt:lpstr>
      <vt:lpstr>Rokkitt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Juancito Peña Vizcaino</dc:creator>
  <cp:lastModifiedBy>Juancito Peña Vizcaino</cp:lastModifiedBy>
  <cp:revision>7</cp:revision>
  <dcterms:created xsi:type="dcterms:W3CDTF">2022-11-26T03:26:37Z</dcterms:created>
  <dcterms:modified xsi:type="dcterms:W3CDTF">2022-11-26T11:03:45Z</dcterms:modified>
</cp:coreProperties>
</file>